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7" r:id="rId5"/>
    <p:sldId id="272" r:id="rId6"/>
    <p:sldId id="265" r:id="rId7"/>
    <p:sldId id="273" r:id="rId8"/>
    <p:sldId id="274" r:id="rId9"/>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3814" y="990600"/>
            <a:ext cx="8458200" cy="3200400"/>
          </a:xfrm>
        </p:spPr>
        <p:txBody>
          <a:bodyPr rtlCol="0">
            <a:normAutofit/>
          </a:bodyPr>
          <a:lstStyle>
            <a:lvl1pPr algn="l" rtl="0">
              <a:defRPr sz="6000"/>
            </a:lvl1pPr>
          </a:lstStyle>
          <a:p>
            <a:pPr rtl="0"/>
            <a:r>
              <a:rPr lang="ru-RU" smtClean="0"/>
              <a:t>Образец заголовка</a:t>
            </a:r>
            <a:endParaRPr/>
          </a:p>
        </p:txBody>
      </p:sp>
      <p:sp>
        <p:nvSpPr>
          <p:cNvPr id="3" name="Подзаголовок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52014" y="381000"/>
            <a:ext cx="1904998" cy="57912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Дата 4"/>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a:p>
        </p:txBody>
      </p:sp>
      <p:sp>
        <p:nvSpPr>
          <p:cNvPr id="3" name="Текст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Дата 6"/>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8" name="Нижний колонтитул 7"/>
          <p:cNvSpPr>
            <a:spLocks noGrp="1"/>
          </p:cNvSpPr>
          <p:nvPr>
            <p:ph type="ftr" sz="quarter" idx="11"/>
          </p:nvPr>
        </p:nvSpPr>
        <p:spPr/>
        <p:txBody>
          <a:bodyPr rtlCol="0"/>
          <a:lstStyle>
            <a:lvl1pPr algn="l" rtl="0">
              <a:defRPr sz="1100"/>
            </a:lvl1pPr>
          </a:lstStyle>
          <a:p>
            <a:pPr rtl="0"/>
            <a:endParaRPr lang="en-US"/>
          </a:p>
        </p:txBody>
      </p:sp>
      <p:sp>
        <p:nvSpPr>
          <p:cNvPr id="9" name="Номер слайда 8"/>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Дата 2"/>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4" name="Нижний колонтитул 3"/>
          <p:cNvSpPr>
            <a:spLocks noGrp="1"/>
          </p:cNvSpPr>
          <p:nvPr>
            <p:ph type="ftr" sz="quarter" idx="11"/>
          </p:nvPr>
        </p:nvSpPr>
        <p:spPr/>
        <p:txBody>
          <a:bodyPr rtlCol="0"/>
          <a:lstStyle>
            <a:lvl1pPr algn="l" rtl="0">
              <a:defRPr sz="1100"/>
            </a:lvl1pPr>
          </a:lstStyle>
          <a:p>
            <a:pPr rtl="0"/>
            <a:endParaRPr lang="en-US"/>
          </a:p>
        </p:txBody>
      </p:sp>
      <p:sp>
        <p:nvSpPr>
          <p:cNvPr id="5" name="Номер слайда 4"/>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3" name="Нижний колонтитул 2"/>
          <p:cNvSpPr>
            <a:spLocks noGrp="1"/>
          </p:cNvSpPr>
          <p:nvPr>
            <p:ph type="ftr" sz="quarter" idx="11"/>
          </p:nvPr>
        </p:nvSpPr>
        <p:spPr/>
        <p:txBody>
          <a:bodyPr rtlCol="0"/>
          <a:lstStyle>
            <a:lvl1pPr algn="l" rtl="0">
              <a:defRPr sz="1100"/>
            </a:lvl1pPr>
          </a:lstStyle>
          <a:p>
            <a:pPr rtl="0"/>
            <a:endParaRPr lang="en-US"/>
          </a:p>
        </p:txBody>
      </p:sp>
      <p:sp>
        <p:nvSpPr>
          <p:cNvPr id="4" name="Номер слайда 3"/>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ru-RU" smtClean="0"/>
              <a:t>Образец заголовка</a:t>
            </a:r>
            <a:endParaRPr dirty="0"/>
          </a:p>
        </p:txBody>
      </p:sp>
      <p:sp>
        <p:nvSpPr>
          <p:cNvPr id="3" name="Объект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Замещающий текст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lgn="l" rtl="0">
              <a:defRPr sz="1100"/>
            </a:lvl1pPr>
          </a:lstStyle>
          <a:p>
            <a:pPr rtl="0"/>
            <a:r>
              <a:rPr lang="en-US"/>
              <a:t>02.08.2016</a:t>
            </a: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ru-RU" smtClean="0"/>
              <a:t>Образец заголовка</a:t>
            </a:r>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a:p>
        </p:txBody>
      </p:sp>
      <p:sp>
        <p:nvSpPr>
          <p:cNvPr id="4" name="Замещающий текст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Заголовок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ru"/>
              <a:t>Стиль образца заголовка</a:t>
            </a:r>
            <a:endParaRPr dirty="0"/>
          </a:p>
        </p:txBody>
      </p:sp>
      <p:sp>
        <p:nvSpPr>
          <p:cNvPr id="3" name="Замещающий текст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4" name="Дата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r>
              <a:rPr lang="en-US"/>
              <a:t>02.08.2016</a:t>
            </a:r>
            <a:endParaRPr lang="en-US" dirty="0"/>
          </a:p>
        </p:txBody>
      </p:sp>
      <p:sp>
        <p:nvSpPr>
          <p:cNvPr id="5" name="Нижний колонтитул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n-US"/>
          </a:p>
        </p:txBody>
      </p:sp>
      <p:sp>
        <p:nvSpPr>
          <p:cNvPr id="6" name="Номер слайда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45940" y="116632"/>
            <a:ext cx="8458200" cy="2162477"/>
          </a:xfrm>
        </p:spPr>
        <p:txBody>
          <a:bodyPr rtlCol="0">
            <a:noAutofit/>
          </a:bodyPr>
          <a:lstStyle/>
          <a:p>
            <a:pPr algn="ctr" rtl="0"/>
            <a:r>
              <a:rPr lang="ru" sz="6600" b="1" dirty="0" smtClean="0">
                <a:solidFill>
                  <a:schemeClr val="tx2"/>
                </a:solidFill>
              </a:rPr>
              <a:t>Основи догляду за хворими</a:t>
            </a:r>
            <a:endParaRPr lang="ru" sz="6600" b="1" dirty="0">
              <a:solidFill>
                <a:schemeClr val="tx2"/>
              </a:solidFill>
            </a:endParaRPr>
          </a:p>
        </p:txBody>
      </p:sp>
      <p:pic>
        <p:nvPicPr>
          <p:cNvPr id="1026" name="Picture 2" descr="Догляд за старими та хворими: Німеччина в пошуку іноземни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713" y="2281760"/>
            <a:ext cx="5947420" cy="33475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mentia counselling for Irish in UK given trial - The Irish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3160810"/>
            <a:ext cx="5548036" cy="369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836" y="1844824"/>
            <a:ext cx="9601200" cy="1143000"/>
          </a:xfrm>
        </p:spPr>
        <p:txBody>
          <a:bodyPr>
            <a:normAutofit fontScale="90000"/>
          </a:bodyPr>
          <a:lstStyle/>
          <a:p>
            <a:r>
              <a:rPr lang="ru-RU" sz="4000" b="1" dirty="0" smtClean="0"/>
              <a:t>Мета </a:t>
            </a:r>
            <a:r>
              <a:rPr lang="ru-RU" sz="4000" b="1" dirty="0" err="1" smtClean="0"/>
              <a:t>навча</a:t>
            </a:r>
            <a:r>
              <a:rPr lang="uk-UA" sz="4000" b="1" dirty="0" smtClean="0"/>
              <a:t>льної </a:t>
            </a:r>
            <a:r>
              <a:rPr lang="uk-UA" sz="4000" b="1" dirty="0" smtClean="0"/>
              <a:t>дисципліни:</a:t>
            </a:r>
            <a:r>
              <a:rPr lang="uk-UA" sz="4000" b="1" dirty="0"/>
              <a:t/>
            </a:r>
            <a:br>
              <a:rPr lang="uk-UA" sz="4000" b="1" dirty="0"/>
            </a:br>
            <a:r>
              <a:rPr lang="uk-UA" sz="3100" dirty="0" smtClean="0"/>
              <a:t>дати </a:t>
            </a:r>
            <a:r>
              <a:rPr lang="uk-UA" sz="3100" dirty="0"/>
              <a:t>студентам знання з основ догляду за хворими та </a:t>
            </a:r>
            <a:r>
              <a:rPr lang="uk-UA" sz="3100" dirty="0" smtClean="0"/>
              <a:t>особами з інвалідністю </a:t>
            </a:r>
            <a:r>
              <a:rPr lang="uk-UA" sz="3100" dirty="0"/>
              <a:t>при різноманітних захворюваннях, надати основні </a:t>
            </a:r>
            <a:r>
              <a:rPr lang="uk-UA" sz="3100" dirty="0" smtClean="0"/>
              <a:t>відомості та особливості при спостереженні </a:t>
            </a:r>
            <a:r>
              <a:rPr lang="uk-UA" sz="3100" dirty="0"/>
              <a:t>за травною, дихальною, серцево – </a:t>
            </a:r>
            <a:r>
              <a:rPr lang="uk-UA" sz="3100" dirty="0" smtClean="0"/>
              <a:t>судинною, сечовивідною </a:t>
            </a:r>
            <a:r>
              <a:rPr lang="uk-UA" sz="3100" dirty="0"/>
              <a:t>системами </a:t>
            </a:r>
            <a:r>
              <a:rPr lang="uk-UA" sz="3100" dirty="0" smtClean="0"/>
              <a:t>організму людини.</a:t>
            </a:r>
            <a:r>
              <a:rPr lang="ru-RU" sz="3100" dirty="0"/>
              <a:t/>
            </a:r>
            <a:br>
              <a:rPr lang="ru-RU" sz="3100" dirty="0"/>
            </a:br>
            <a:endParaRPr lang="ru-RU" sz="4000" b="1" dirty="0"/>
          </a:p>
        </p:txBody>
      </p:sp>
      <p:pic>
        <p:nvPicPr>
          <p:cNvPr id="1026" name="Picture 2" descr="https://milena-life.od.ua/wp-content/uploads/2019/01/65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08" y="2780928"/>
            <a:ext cx="5578797" cy="383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852" y="908720"/>
            <a:ext cx="8712968" cy="1080120"/>
          </a:xfrm>
        </p:spPr>
        <p:txBody>
          <a:bodyPr rtlCol="0">
            <a:normAutofit fontScale="90000"/>
          </a:bodyPr>
          <a:lstStyle/>
          <a:p>
            <a:pPr rtl="0"/>
            <a:r>
              <a:rPr lang="ru" sz="4400" b="1" dirty="0" smtClean="0"/>
              <a:t/>
            </a:r>
            <a:br>
              <a:rPr lang="ru" sz="4400" b="1" dirty="0" smtClean="0"/>
            </a:br>
            <a:r>
              <a:rPr lang="ru" sz="4400" b="1" dirty="0"/>
              <a:t/>
            </a:r>
            <a:br>
              <a:rPr lang="ru" sz="4400" b="1" dirty="0"/>
            </a:br>
            <a:r>
              <a:rPr lang="ru" sz="4400" b="1" dirty="0" smtClean="0"/>
              <a:t/>
            </a:r>
            <a:br>
              <a:rPr lang="ru" sz="4400" b="1" dirty="0" smtClean="0"/>
            </a:br>
            <a:r>
              <a:rPr lang="ru" sz="4400" b="1" u="sng" dirty="0" smtClean="0"/>
              <a:t>Завдання навчальної дисципліни</a:t>
            </a:r>
            <a:r>
              <a:rPr lang="ru" sz="4400" b="1" dirty="0" smtClean="0"/>
              <a:t>:</a:t>
            </a:r>
            <a:br>
              <a:rPr lang="ru" sz="4400" b="1" dirty="0" smtClean="0"/>
            </a:br>
            <a:r>
              <a:rPr lang="ru" sz="4400" b="1" dirty="0" smtClean="0"/>
              <a:t/>
            </a:r>
            <a:br>
              <a:rPr lang="ru" sz="4400" b="1" dirty="0" smtClean="0"/>
            </a:br>
            <a:endParaRPr lang="ru" sz="4400" b="1" dirty="0"/>
          </a:p>
        </p:txBody>
      </p:sp>
      <p:sp>
        <p:nvSpPr>
          <p:cNvPr id="5" name="TextBox 4"/>
          <p:cNvSpPr txBox="1"/>
          <p:nvPr/>
        </p:nvSpPr>
        <p:spPr>
          <a:xfrm>
            <a:off x="1269876" y="1268760"/>
            <a:ext cx="10009112" cy="5050613"/>
          </a:xfrm>
          <a:prstGeom prst="rect">
            <a:avLst/>
          </a:prstGeom>
          <a:noFill/>
        </p:spPr>
        <p:txBody>
          <a:bodyPr wrap="square" rtlCol="0">
            <a:spAutoFit/>
          </a:bodyPr>
          <a:lstStyle/>
          <a:p>
            <a:pPr lvl="0"/>
            <a:r>
              <a:rPr lang="uk-UA" sz="2400" b="1" dirty="0" smtClean="0">
                <a:latin typeface="Times New Roman" panose="02020603050405020304" pitchFamily="18" charset="0"/>
                <a:cs typeface="Times New Roman" panose="02020603050405020304" pitchFamily="18" charset="0"/>
              </a:rPr>
              <a:t>	Методичні</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викласти теоретичні основи догляду за хворими та </a:t>
            </a:r>
            <a:r>
              <a:rPr lang="uk-UA" sz="2400" dirty="0" smtClean="0">
                <a:latin typeface="Times New Roman" panose="02020603050405020304" pitchFamily="18" charset="0"/>
                <a:cs typeface="Times New Roman" panose="02020603050405020304" pitchFamily="18" charset="0"/>
              </a:rPr>
              <a:t>особами з інвалідністю та </a:t>
            </a:r>
            <a:r>
              <a:rPr lang="uk-UA" sz="2400" dirty="0">
                <a:latin typeface="Times New Roman" panose="02020603050405020304" pitchFamily="18" charset="0"/>
                <a:cs typeface="Times New Roman" panose="02020603050405020304" pitchFamily="18" charset="0"/>
              </a:rPr>
              <a:t>методологічні особливості застосування отриманих знань на практиці.</a:t>
            </a:r>
            <a:endParaRPr lang="ru-RU" sz="2400" dirty="0">
              <a:latin typeface="Times New Roman" panose="02020603050405020304" pitchFamily="18" charset="0"/>
              <a:cs typeface="Times New Roman" panose="02020603050405020304" pitchFamily="18" charset="0"/>
            </a:endParaRPr>
          </a:p>
          <a:p>
            <a:pPr lvl="0"/>
            <a:r>
              <a:rPr lang="uk-UA" sz="2400" b="1" dirty="0" smtClean="0">
                <a:latin typeface="Times New Roman" panose="02020603050405020304" pitchFamily="18" charset="0"/>
                <a:cs typeface="Times New Roman" panose="02020603050405020304" pitchFamily="18" charset="0"/>
              </a:rPr>
              <a:t>	Пізнавальні</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дати уявлення про сучасний стан розвитку основ догляду за хворими та </a:t>
            </a:r>
            <a:r>
              <a:rPr lang="uk-UA" sz="2400" dirty="0" smtClean="0">
                <a:latin typeface="Times New Roman" panose="02020603050405020304" pitchFamily="18" charset="0"/>
                <a:cs typeface="Times New Roman" panose="02020603050405020304" pitchFamily="18" charset="0"/>
              </a:rPr>
              <a:t>особами з інвалідністю </a:t>
            </a:r>
            <a:r>
              <a:rPr lang="uk-UA" sz="2400" dirty="0">
                <a:latin typeface="Times New Roman" panose="02020603050405020304" pitchFamily="18" charset="0"/>
                <a:cs typeface="Times New Roman" panose="02020603050405020304" pitchFamily="18" charset="0"/>
              </a:rPr>
              <a:t>при різноманітних захворюваннях, озброїти знаннями закономірностей змін у стані здоров’я хворих при перебігу захворювань різноманітного ґенезу.</a:t>
            </a:r>
            <a:endParaRPr lang="ru-RU" sz="2400" dirty="0">
              <a:latin typeface="Times New Roman" panose="02020603050405020304" pitchFamily="18" charset="0"/>
              <a:cs typeface="Times New Roman" panose="02020603050405020304" pitchFamily="18" charset="0"/>
            </a:endParaRPr>
          </a:p>
          <a:p>
            <a:pPr lvl="0"/>
            <a:r>
              <a:rPr lang="uk-UA" sz="2400" b="1" dirty="0" smtClean="0">
                <a:latin typeface="Times New Roman" panose="02020603050405020304" pitchFamily="18" charset="0"/>
                <a:cs typeface="Times New Roman" panose="02020603050405020304" pitchFamily="18" charset="0"/>
              </a:rPr>
              <a:t>	Практичні</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дати змогу майбутнім </a:t>
            </a:r>
            <a:r>
              <a:rPr lang="uk-UA" sz="2400" dirty="0" smtClean="0">
                <a:latin typeface="Times New Roman" panose="02020603050405020304" pitchFamily="18" charset="0"/>
                <a:cs typeface="Times New Roman" panose="02020603050405020304" pitchFamily="18" charset="0"/>
              </a:rPr>
              <a:t>фахівцям </a:t>
            </a:r>
            <a:r>
              <a:rPr lang="uk-UA" sz="2400" dirty="0">
                <a:latin typeface="Times New Roman" panose="02020603050405020304" pitchFamily="18" charset="0"/>
                <a:cs typeface="Times New Roman" panose="02020603050405020304" pitchFamily="18" charset="0"/>
              </a:rPr>
              <a:t>опанувати практичними навичками з даної дисципліни, які необхідні  для того, щоб  на науковій основі організувати процес догляду за хворими та інвалідами різного віку, обирати ефективні форми проведення профілактичних заходів та занять, що поліпшують стан хворих та інвалідів.</a:t>
            </a:r>
            <a:endParaRPr lang="ru-RU" sz="2400" dirty="0">
              <a:latin typeface="Times New Roman" panose="02020603050405020304" pitchFamily="18" charset="0"/>
              <a:cs typeface="Times New Roman" panose="02020603050405020304" pitchFamily="18" charset="0"/>
            </a:endParaRPr>
          </a:p>
          <a:p>
            <a:r>
              <a:rPr lang="uk-UA" dirty="0"/>
              <a:t> </a:t>
            </a:r>
            <a:endParaRPr lang="ru-RU" dirty="0"/>
          </a:p>
          <a:p>
            <a:pPr>
              <a:lnSpc>
                <a:spcPct val="90000"/>
              </a:lnSpc>
            </a:pPr>
            <a:endParaRPr lang="ru-RU" dirty="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algn="ctr" rtl="0"/>
            <a:r>
              <a:rPr lang="ru" sz="4000" b="1" dirty="0" smtClean="0"/>
              <a:t>Теми лекційних занять з курсу «Основи догляду за хворими»</a:t>
            </a:r>
            <a:endParaRPr lang="ru" sz="4000" b="1" dirty="0"/>
          </a:p>
        </p:txBody>
      </p:sp>
      <p:sp>
        <p:nvSpPr>
          <p:cNvPr id="3" name="TextBox 2"/>
          <p:cNvSpPr txBox="1"/>
          <p:nvPr/>
        </p:nvSpPr>
        <p:spPr>
          <a:xfrm>
            <a:off x="3475857" y="1772816"/>
            <a:ext cx="8712968" cy="3693319"/>
          </a:xfrm>
          <a:prstGeom prst="rect">
            <a:avLst/>
          </a:prstGeom>
          <a:noFill/>
        </p:spPr>
        <p:txBody>
          <a:bodyPr wrap="square" rtlCol="0">
            <a:spAutoFit/>
          </a:bodyPr>
          <a:lstStyle/>
          <a:p>
            <a:r>
              <a:rPr lang="uk-UA" dirty="0"/>
              <a:t>1. Загальні питання догляду за </a:t>
            </a:r>
            <a:r>
              <a:rPr lang="uk-UA" dirty="0" smtClean="0"/>
              <a:t>хворими. Основні </a:t>
            </a:r>
            <a:r>
              <a:rPr lang="uk-UA" dirty="0"/>
              <a:t>типи лікувальних закладів та принципи організації їх </a:t>
            </a:r>
            <a:r>
              <a:rPr lang="uk-UA" dirty="0" smtClean="0"/>
              <a:t>роботи </a:t>
            </a:r>
            <a:r>
              <a:rPr lang="uk-UA" dirty="0"/>
              <a:t>– 2 години.</a:t>
            </a:r>
            <a:endParaRPr lang="ru-RU" dirty="0"/>
          </a:p>
          <a:p>
            <a:r>
              <a:rPr lang="uk-UA" dirty="0"/>
              <a:t>2</a:t>
            </a:r>
            <a:r>
              <a:rPr lang="uk-UA" dirty="0" smtClean="0"/>
              <a:t>. </a:t>
            </a:r>
            <a:r>
              <a:rPr lang="uk-UA" dirty="0"/>
              <a:t>Особиста гігієна </a:t>
            </a:r>
            <a:r>
              <a:rPr lang="uk-UA" dirty="0" smtClean="0"/>
              <a:t>хворого. Лікувальне </a:t>
            </a:r>
            <a:r>
              <a:rPr lang="uk-UA" dirty="0"/>
              <a:t>харчування </a:t>
            </a:r>
            <a:r>
              <a:rPr lang="uk-UA" dirty="0" smtClean="0"/>
              <a:t>хворих </a:t>
            </a:r>
            <a:r>
              <a:rPr lang="uk-UA" dirty="0"/>
              <a:t>– 2 години.</a:t>
            </a:r>
            <a:endParaRPr lang="ru-RU" dirty="0"/>
          </a:p>
          <a:p>
            <a:r>
              <a:rPr lang="uk-UA" dirty="0"/>
              <a:t>3</a:t>
            </a:r>
            <a:r>
              <a:rPr lang="uk-UA" dirty="0" smtClean="0"/>
              <a:t>. </a:t>
            </a:r>
            <a:r>
              <a:rPr lang="uk-UA" dirty="0"/>
              <a:t>Вимір температури хворого і догляд за хворими, що </a:t>
            </a:r>
            <a:r>
              <a:rPr lang="uk-UA" dirty="0" smtClean="0"/>
              <a:t>лихоманять </a:t>
            </a:r>
            <a:r>
              <a:rPr lang="uk-UA" dirty="0"/>
              <a:t>– 2 години.</a:t>
            </a:r>
            <a:endParaRPr lang="ru-RU" dirty="0"/>
          </a:p>
          <a:p>
            <a:r>
              <a:rPr lang="uk-UA" dirty="0"/>
              <a:t>4</a:t>
            </a:r>
            <a:r>
              <a:rPr lang="uk-UA" dirty="0" smtClean="0"/>
              <a:t>. </a:t>
            </a:r>
            <a:r>
              <a:rPr lang="uk-UA" dirty="0"/>
              <a:t>Догляд за хворими та </a:t>
            </a:r>
            <a:r>
              <a:rPr lang="uk-UA" dirty="0" smtClean="0"/>
              <a:t>особами з інвалідністю </a:t>
            </a:r>
            <a:r>
              <a:rPr lang="uk-UA" dirty="0"/>
              <a:t>із захворюваннями органів </a:t>
            </a:r>
            <a:r>
              <a:rPr lang="uk-UA" dirty="0" smtClean="0"/>
              <a:t>дихання </a:t>
            </a:r>
            <a:r>
              <a:rPr lang="uk-UA" dirty="0"/>
              <a:t>– 2 години.  </a:t>
            </a:r>
            <a:endParaRPr lang="ru-RU" dirty="0"/>
          </a:p>
          <a:p>
            <a:r>
              <a:rPr lang="uk-UA" dirty="0"/>
              <a:t>5</a:t>
            </a:r>
            <a:r>
              <a:rPr lang="uk-UA" dirty="0" smtClean="0"/>
              <a:t>. </a:t>
            </a:r>
            <a:r>
              <a:rPr lang="uk-UA" dirty="0"/>
              <a:t>Догляд за хворими та </a:t>
            </a:r>
            <a:r>
              <a:rPr lang="uk-UA" dirty="0" smtClean="0"/>
              <a:t>особами з інвалідністю із </a:t>
            </a:r>
            <a:r>
              <a:rPr lang="uk-UA" dirty="0"/>
              <a:t>захворюванням органів кровообігу, органів крови та кровотворних </a:t>
            </a:r>
            <a:r>
              <a:rPr lang="uk-UA" dirty="0" smtClean="0"/>
              <a:t>органів </a:t>
            </a:r>
            <a:r>
              <a:rPr lang="uk-UA" dirty="0"/>
              <a:t>– 2 години.  </a:t>
            </a:r>
            <a:endParaRPr lang="ru-RU" dirty="0"/>
          </a:p>
          <a:p>
            <a:r>
              <a:rPr lang="uk-UA" dirty="0"/>
              <a:t>6</a:t>
            </a:r>
            <a:r>
              <a:rPr lang="uk-UA" dirty="0" smtClean="0"/>
              <a:t>. </a:t>
            </a:r>
            <a:r>
              <a:rPr lang="uk-UA" dirty="0"/>
              <a:t>Догляд за хворими та </a:t>
            </a:r>
            <a:r>
              <a:rPr lang="uk-UA" dirty="0" smtClean="0"/>
              <a:t>особами з інвалідністю </a:t>
            </a:r>
            <a:r>
              <a:rPr lang="uk-UA" dirty="0"/>
              <a:t>із захворюваннями органів </a:t>
            </a:r>
            <a:r>
              <a:rPr lang="uk-UA" dirty="0" smtClean="0"/>
              <a:t>травлення та сечовиділення </a:t>
            </a:r>
            <a:r>
              <a:rPr lang="uk-UA" dirty="0"/>
              <a:t>– 2 години.  </a:t>
            </a:r>
            <a:endParaRPr lang="ru-RU" dirty="0"/>
          </a:p>
          <a:p>
            <a:r>
              <a:rPr lang="uk-UA" dirty="0"/>
              <a:t>7</a:t>
            </a:r>
            <a:r>
              <a:rPr lang="uk-UA" dirty="0" smtClean="0"/>
              <a:t>. </a:t>
            </a:r>
            <a:r>
              <a:rPr lang="uk-UA" dirty="0"/>
              <a:t>Догляд за хворими </a:t>
            </a:r>
            <a:r>
              <a:rPr lang="uk-UA" dirty="0" smtClean="0"/>
              <a:t>похилого </a:t>
            </a:r>
            <a:r>
              <a:rPr lang="uk-UA" dirty="0"/>
              <a:t>та старечого </a:t>
            </a:r>
            <a:r>
              <a:rPr lang="uk-UA" dirty="0" smtClean="0"/>
              <a:t>віку </a:t>
            </a:r>
            <a:r>
              <a:rPr lang="uk-UA" dirty="0"/>
              <a:t>– 2 години.  </a:t>
            </a:r>
            <a:endParaRPr lang="ru-RU" dirty="0"/>
          </a:p>
          <a:p>
            <a:r>
              <a:rPr lang="uk-UA" dirty="0"/>
              <a:t>8</a:t>
            </a:r>
            <a:r>
              <a:rPr lang="uk-UA" dirty="0" smtClean="0"/>
              <a:t>. </a:t>
            </a:r>
            <a:r>
              <a:rPr lang="uk-UA" dirty="0"/>
              <a:t>Догляд за </a:t>
            </a:r>
            <a:r>
              <a:rPr lang="uk-UA" dirty="0" smtClean="0"/>
              <a:t>пацієнтами в перед– та </a:t>
            </a:r>
            <a:r>
              <a:rPr lang="uk-UA" dirty="0"/>
              <a:t>післяопераційному періодах. – 2 години.  </a:t>
            </a:r>
            <a:endParaRPr lang="ru-RU" dirty="0"/>
          </a:p>
          <a:p>
            <a:endParaRPr lang="ru-RU" dirty="0"/>
          </a:p>
        </p:txBody>
      </p:sp>
      <p:pic>
        <p:nvPicPr>
          <p:cNvPr id="205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7" y="2276872"/>
            <a:ext cx="3455790" cy="211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836" y="5419"/>
            <a:ext cx="9601200" cy="1143000"/>
          </a:xfrm>
        </p:spPr>
        <p:txBody>
          <a:bodyPr/>
          <a:lstStyle/>
          <a:p>
            <a:r>
              <a:rPr lang="uk-UA" b="1" u="sng" dirty="0" smtClean="0"/>
              <a:t>Теми практичних занять з курсу:</a:t>
            </a:r>
            <a:endParaRPr lang="ru-RU" b="1" u="sng" dirty="0"/>
          </a:p>
        </p:txBody>
      </p:sp>
      <p:sp>
        <p:nvSpPr>
          <p:cNvPr id="5" name="TextBox 4"/>
          <p:cNvSpPr txBox="1"/>
          <p:nvPr/>
        </p:nvSpPr>
        <p:spPr>
          <a:xfrm>
            <a:off x="909836" y="1268760"/>
            <a:ext cx="7272808" cy="4958280"/>
          </a:xfrm>
          <a:prstGeom prst="rect">
            <a:avLst/>
          </a:prstGeom>
          <a:noFill/>
        </p:spPr>
        <p:txBody>
          <a:bodyPr wrap="square" rtlCol="0">
            <a:spAutoFit/>
          </a:bodyPr>
          <a:lstStyle/>
          <a:p>
            <a:r>
              <a:rPr lang="uk-UA" sz="2000" dirty="0"/>
              <a:t>1</a:t>
            </a:r>
            <a:r>
              <a:rPr lang="uk-UA" sz="2000" dirty="0" smtClean="0"/>
              <a:t>. </a:t>
            </a:r>
            <a:r>
              <a:rPr lang="uk-UA" sz="2000" dirty="0"/>
              <a:t>Основні типи лікувальних закладів та принципи організації їх </a:t>
            </a:r>
            <a:r>
              <a:rPr lang="uk-UA" sz="2000" dirty="0" smtClean="0"/>
              <a:t>роботи </a:t>
            </a:r>
            <a:r>
              <a:rPr lang="uk-UA" sz="2000" dirty="0"/>
              <a:t>– 2 години.</a:t>
            </a:r>
            <a:endParaRPr lang="ru-RU" sz="2000" dirty="0"/>
          </a:p>
          <a:p>
            <a:r>
              <a:rPr lang="uk-UA" sz="2000" dirty="0"/>
              <a:t>2</a:t>
            </a:r>
            <a:r>
              <a:rPr lang="uk-UA" sz="2000" dirty="0" smtClean="0"/>
              <a:t>. </a:t>
            </a:r>
            <a:r>
              <a:rPr lang="uk-UA" sz="2000" dirty="0"/>
              <a:t>Режим дня як лікувальний фактор. Види режимів</a:t>
            </a:r>
            <a:r>
              <a:rPr lang="uk-UA" sz="2000" dirty="0" smtClean="0"/>
              <a:t>. </a:t>
            </a:r>
            <a:r>
              <a:rPr lang="uk-UA" sz="2000" dirty="0"/>
              <a:t>– 2 години.</a:t>
            </a:r>
            <a:endParaRPr lang="ru-RU" sz="2000" dirty="0"/>
          </a:p>
          <a:p>
            <a:r>
              <a:rPr lang="uk-UA" sz="2000" dirty="0"/>
              <a:t>3</a:t>
            </a:r>
            <a:r>
              <a:rPr lang="uk-UA" sz="2000" dirty="0" smtClean="0"/>
              <a:t>. </a:t>
            </a:r>
            <a:r>
              <a:rPr lang="uk-UA" sz="2000" dirty="0"/>
              <a:t>Особиста гігієна хворого. </a:t>
            </a:r>
            <a:r>
              <a:rPr lang="uk-UA" sz="2000" dirty="0" smtClean="0"/>
              <a:t>Лікувальне </a:t>
            </a:r>
            <a:r>
              <a:rPr lang="uk-UA" sz="2000" dirty="0"/>
              <a:t>харчування хворих. </a:t>
            </a:r>
            <a:r>
              <a:rPr lang="uk-UA" sz="2000" dirty="0" smtClean="0"/>
              <a:t>Вимір </a:t>
            </a:r>
            <a:r>
              <a:rPr lang="uk-UA" sz="2000" dirty="0"/>
              <a:t>температури хворого і догляд за хворими, що </a:t>
            </a:r>
            <a:r>
              <a:rPr lang="uk-UA" sz="2000" dirty="0" smtClean="0"/>
              <a:t>лихоманять </a:t>
            </a:r>
            <a:r>
              <a:rPr lang="uk-UA" sz="2000" dirty="0"/>
              <a:t>– 2 години.</a:t>
            </a:r>
            <a:endParaRPr lang="ru-RU" sz="2000" dirty="0"/>
          </a:p>
          <a:p>
            <a:r>
              <a:rPr lang="uk-UA" sz="2000" dirty="0"/>
              <a:t>4</a:t>
            </a:r>
            <a:r>
              <a:rPr lang="uk-UA" sz="2000" dirty="0" smtClean="0"/>
              <a:t>. </a:t>
            </a:r>
            <a:r>
              <a:rPr lang="uk-UA" sz="2000" dirty="0"/>
              <a:t>Догляд за хворими </a:t>
            </a:r>
            <a:r>
              <a:rPr lang="uk-UA" sz="2000" dirty="0" smtClean="0"/>
              <a:t>із </a:t>
            </a:r>
            <a:r>
              <a:rPr lang="uk-UA" sz="2000" dirty="0"/>
              <a:t>захворюваннями органів </a:t>
            </a:r>
            <a:r>
              <a:rPr lang="uk-UA" sz="2000" dirty="0" smtClean="0"/>
              <a:t>дихання та травлення </a:t>
            </a:r>
            <a:r>
              <a:rPr lang="uk-UA" sz="2000" dirty="0"/>
              <a:t>– 2 години.  </a:t>
            </a:r>
            <a:endParaRPr lang="ru-RU" sz="2000" dirty="0"/>
          </a:p>
          <a:p>
            <a:r>
              <a:rPr lang="uk-UA" sz="2000" dirty="0"/>
              <a:t>5</a:t>
            </a:r>
            <a:r>
              <a:rPr lang="uk-UA" sz="2000" dirty="0" smtClean="0"/>
              <a:t>. </a:t>
            </a:r>
            <a:r>
              <a:rPr lang="uk-UA" sz="2000" dirty="0"/>
              <a:t>Догляд за хворими </a:t>
            </a:r>
            <a:r>
              <a:rPr lang="uk-UA" sz="2000" dirty="0" smtClean="0"/>
              <a:t>із </a:t>
            </a:r>
            <a:r>
              <a:rPr lang="uk-UA" sz="2000" dirty="0"/>
              <a:t>захворюваннями органів </a:t>
            </a:r>
            <a:r>
              <a:rPr lang="uk-UA" sz="2000" dirty="0" smtClean="0"/>
              <a:t>сечовиділення </a:t>
            </a:r>
            <a:r>
              <a:rPr lang="uk-UA" sz="2000" dirty="0"/>
              <a:t>– 2 години.  </a:t>
            </a:r>
            <a:endParaRPr lang="ru-RU" sz="2000" dirty="0"/>
          </a:p>
          <a:p>
            <a:r>
              <a:rPr lang="uk-UA" sz="2000" dirty="0"/>
              <a:t>6</a:t>
            </a:r>
            <a:r>
              <a:rPr lang="uk-UA" sz="2000" dirty="0" smtClean="0"/>
              <a:t>. </a:t>
            </a:r>
            <a:r>
              <a:rPr lang="uk-UA" sz="2000" dirty="0"/>
              <a:t>Догляд за хворими </a:t>
            </a:r>
            <a:r>
              <a:rPr lang="uk-UA" sz="2000" dirty="0" smtClean="0"/>
              <a:t>похилого </a:t>
            </a:r>
            <a:r>
              <a:rPr lang="uk-UA" sz="2000" dirty="0"/>
              <a:t>та старечого </a:t>
            </a:r>
            <a:r>
              <a:rPr lang="uk-UA" sz="2000" dirty="0" smtClean="0"/>
              <a:t>віку </a:t>
            </a:r>
            <a:r>
              <a:rPr lang="uk-UA" sz="2000" dirty="0"/>
              <a:t>– 2 години.  </a:t>
            </a:r>
            <a:endParaRPr lang="ru-RU" sz="2000" dirty="0"/>
          </a:p>
          <a:p>
            <a:r>
              <a:rPr lang="uk-UA" sz="2000" dirty="0"/>
              <a:t>7</a:t>
            </a:r>
            <a:r>
              <a:rPr lang="uk-UA" sz="2000" dirty="0" smtClean="0"/>
              <a:t>. </a:t>
            </a:r>
            <a:r>
              <a:rPr lang="uk-UA" sz="2000" dirty="0"/>
              <a:t>Догляд за </a:t>
            </a:r>
            <a:r>
              <a:rPr lang="uk-UA" sz="2000" dirty="0" smtClean="0"/>
              <a:t>травмованими та вмираючими хворими </a:t>
            </a:r>
            <a:r>
              <a:rPr lang="uk-UA" sz="2000" dirty="0"/>
              <a:t>– 2 години.  </a:t>
            </a:r>
            <a:endParaRPr lang="ru-RU" sz="2000" dirty="0"/>
          </a:p>
          <a:p>
            <a:pPr>
              <a:lnSpc>
                <a:spcPct val="90000"/>
              </a:lnSpc>
            </a:pPr>
            <a:endParaRPr lang="ru-RU" dirty="0"/>
          </a:p>
        </p:txBody>
      </p:sp>
      <p:pic>
        <p:nvPicPr>
          <p:cNvPr id="3074" name="Picture 2" descr="https://medis72.ru/uploads/uhod_za_bolnimi/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628800"/>
            <a:ext cx="3458318" cy="345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63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Безмятежность 16 х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83_TF02801109_TF02801109" id="{1C06BAA0-3930-493B-AD60-9265984A33DD}" vid="{F056C7C8-BEFB-4DDF-85DC-215FA76949EE}"/>
    </a:ext>
  </a:extLst>
</a:theme>
</file>

<file path=ppt/theme/theme2.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на тему природы с аурой безмятежности (широкоэкранный формат)</Template>
  <TotalTime>44</TotalTime>
  <Words>271</Words>
  <Application>Microsoft Office PowerPoint</Application>
  <PresentationFormat>Произвольный</PresentationFormat>
  <Paragraphs>24</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Euphemia</vt:lpstr>
      <vt:lpstr>Times New Roman</vt:lpstr>
      <vt:lpstr>Безмятежность 16 х 9</vt:lpstr>
      <vt:lpstr>Основи догляду за хворими</vt:lpstr>
      <vt:lpstr>Мета навчальної дисципліни: дати студентам знання з основ догляду за хворими та особами з інвалідністю при різноманітних захворюваннях, надати основні відомості та особливості при спостереженні за травною, дихальною, серцево – судинною, сечовивідною системами організму людини. </vt:lpstr>
      <vt:lpstr>   Завдання навчальної дисципліни:  </vt:lpstr>
      <vt:lpstr>Теми лекційних занять з курсу «Основи догляду за хворими»</vt:lpstr>
      <vt:lpstr>Теми практичних занять з курсу: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догляду за хворими</dc:title>
  <dc:creator>Asus</dc:creator>
  <cp:lastModifiedBy>Asus</cp:lastModifiedBy>
  <cp:revision>6</cp:revision>
  <dcterms:created xsi:type="dcterms:W3CDTF">2020-06-04T12:45:59Z</dcterms:created>
  <dcterms:modified xsi:type="dcterms:W3CDTF">2020-06-05T08:32:54Z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